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9" r:id="rId8"/>
    <p:sldId id="261" r:id="rId9"/>
    <p:sldId id="262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0"/>
    <p:restoredTop sz="94694"/>
  </p:normalViewPr>
  <p:slideViewPr>
    <p:cSldViewPr snapToGrid="0" snapToObjects="1">
      <p:cViewPr varScale="1">
        <p:scale>
          <a:sx n="135" d="100"/>
          <a:sy n="135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lliammortlmicrosoft/visualazurestudi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D5E84-9283-2845-9096-85E99D75C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                   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BBA27-56C6-A749-A775-765C02A58A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Hackathon 2019</a:t>
            </a:r>
          </a:p>
          <a:p>
            <a:r>
              <a:rPr lang="en-US" sz="15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By William M </a:t>
            </a:r>
            <a:r>
              <a:rPr lang="en-US" sz="15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Mortl</a:t>
            </a:r>
            <a:r>
              <a:rPr lang="en-US" sz="15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, Amanda Kaufman, Mark Bishop, Shruti Pathak, </a:t>
            </a:r>
            <a:r>
              <a:rPr lang="en-US" sz="15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Devanshi</a:t>
            </a:r>
            <a:r>
              <a:rPr lang="en-US" sz="15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Patel, and Craig </a:t>
            </a:r>
            <a:r>
              <a:rPr lang="en-US" sz="15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Riter</a:t>
            </a:r>
            <a:endParaRPr lang="en-US" sz="15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4F964752-0925-7341-8BDA-5E2D859C3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815" y="3719385"/>
            <a:ext cx="3369358" cy="97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A80ECD-C535-844B-ABAE-9FCC8028F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9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8719E3-6575-8C40-B711-67763142B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597" y="129653"/>
            <a:ext cx="8656737" cy="65928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218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4002E-1270-0D4A-B89C-567A0F037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E7FE2-AE9D-CA45-99DC-C034E1B7C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Thank you from the whole Visual Azure Studio Hackathon 2019 team!</a:t>
            </a:r>
          </a:p>
          <a:p>
            <a:endParaRPr lang="en-US" dirty="0"/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/>
              <a:t>William M </a:t>
            </a:r>
            <a:r>
              <a:rPr lang="en-US" b="1" dirty="0" err="1"/>
              <a:t>Mortl</a:t>
            </a:r>
            <a:endParaRPr lang="en-US" b="1" dirty="0"/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/>
              <a:t>Amanda Kaufman</a:t>
            </a:r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/>
              <a:t>Mark Bishop</a:t>
            </a:r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/>
              <a:t>Shruti Pathak</a:t>
            </a:r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 err="1"/>
              <a:t>Devanshi</a:t>
            </a:r>
            <a:r>
              <a:rPr lang="en-US" b="1" dirty="0"/>
              <a:t> Patel</a:t>
            </a:r>
          </a:p>
          <a:p>
            <a:pPr marL="0" indent="0" algn="ctr">
              <a:spcBef>
                <a:spcPts val="500"/>
              </a:spcBef>
              <a:buNone/>
            </a:pPr>
            <a:r>
              <a:rPr lang="en-US" b="1" dirty="0"/>
              <a:t>Craig </a:t>
            </a:r>
            <a:r>
              <a:rPr lang="en-US" b="1" dirty="0" err="1"/>
              <a:t>Riter</a:t>
            </a:r>
            <a:endParaRPr lang="en-US" b="1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https://github.com/williammortlmicrosoft/visualazurestudio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064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05BD-5C64-124D-A415-393E641AB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– The Good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C4028-DC2D-4F49-A222-FB9C8743F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 computing promises to make developing apps at scale easier</a:t>
            </a:r>
          </a:p>
          <a:p>
            <a:r>
              <a:rPr lang="en-US" dirty="0"/>
              <a:t>Deploy and leave it up to ”the experts” to manage the infrastructure</a:t>
            </a:r>
          </a:p>
          <a:p>
            <a:r>
              <a:rPr lang="en-US" dirty="0"/>
              <a:t>Existing apps in private data centers can be ported to Azure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123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569AF-E324-B946-A817-D19EC2AC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– The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ED144-8357-824A-8F4A-7A86E7022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distributed application developers that use Microsoft technologies struggle to adapt to Azure</a:t>
            </a:r>
          </a:p>
          <a:p>
            <a:r>
              <a:rPr lang="en-US" dirty="0"/>
              <a:t>Developers are familiar with using MMC snap-ins to manage Windows Server infrastructure – Azure doesn’t have similar management tools and patterns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39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1DCC3-827A-FA44-96B5-77B99410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– The Ugly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B6A17-831F-7B42-ACAE-3897CF792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Arcane command line incantations via the Azure CLI</a:t>
            </a:r>
          </a:p>
          <a:p>
            <a:r>
              <a:rPr lang="en-US" dirty="0"/>
              <a:t>YAML is not intuitive</a:t>
            </a:r>
          </a:p>
          <a:p>
            <a:r>
              <a:rPr lang="en-US" dirty="0"/>
              <a:t>ARM templates are impossible to memorize the structure of</a:t>
            </a:r>
          </a:p>
          <a:p>
            <a:r>
              <a:rPr lang="en-US" dirty="0"/>
              <a:t>Repurposing old YAML and ARM, which leads to…</a:t>
            </a:r>
          </a:p>
          <a:p>
            <a:r>
              <a:rPr lang="en-US" dirty="0"/>
              <a:t>Typos 🤮</a:t>
            </a:r>
          </a:p>
        </p:txBody>
      </p:sp>
    </p:spTree>
    <p:extLst>
      <p:ext uri="{BB962C8B-B14F-4D97-AF65-F5344CB8AC3E}">
        <p14:creationId xmlns:p14="http://schemas.microsoft.com/office/powerpoint/2010/main" val="2278082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AB772-9714-7440-A678-E30B7FFF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Microsoft’s Mission &amp; Azure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80627-57E6-9748-8EA4-132392636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Microsoft’s corporate mission is </a:t>
            </a:r>
            <a:r>
              <a:rPr lang="en-US" b="1" dirty="0"/>
              <a:t>to empower every person and every organization on the planet to achieve more</a:t>
            </a:r>
          </a:p>
          <a:p>
            <a:r>
              <a:rPr lang="en-US" dirty="0"/>
              <a:t>For Azure to achieve this lofty ideal, a better developer experience is needed</a:t>
            </a:r>
          </a:p>
        </p:txBody>
      </p:sp>
    </p:spTree>
    <p:extLst>
      <p:ext uri="{BB962C8B-B14F-4D97-AF65-F5344CB8AC3E}">
        <p14:creationId xmlns:p14="http://schemas.microsoft.com/office/powerpoint/2010/main" val="647000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21F5-00DB-0F47-8C33-BCFCFEDE8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39B3-05C2-E643-A92A-2F11E2BF3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visual design tool for Azure which adopts time-honored Microsoft visual design metaphors</a:t>
            </a:r>
          </a:p>
          <a:p>
            <a:r>
              <a:rPr lang="en-US" dirty="0"/>
              <a:t>Draw your Azure infrastructure</a:t>
            </a:r>
          </a:p>
          <a:p>
            <a:r>
              <a:rPr lang="en-US" dirty="0"/>
              <a:t>Configure infrastructure properties like you would configure elements of a Windows form</a:t>
            </a:r>
          </a:p>
          <a:p>
            <a:r>
              <a:rPr lang="en-US" dirty="0"/>
              <a:t>Export industry-standard config files &amp; scripts</a:t>
            </a:r>
          </a:p>
        </p:txBody>
      </p:sp>
    </p:spTree>
    <p:extLst>
      <p:ext uri="{BB962C8B-B14F-4D97-AF65-F5344CB8AC3E}">
        <p14:creationId xmlns:p14="http://schemas.microsoft.com/office/powerpoint/2010/main" val="160830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0131-0AD4-0F49-A5B6-E013B4458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Azure Studio - 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DCC2F2-4028-C343-BA97-936CDC75E77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5618" y="4736235"/>
            <a:ext cx="1037679" cy="2034665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FB152F-1DDB-0B4D-81A5-7CD1A3B49683}"/>
              </a:ext>
            </a:extLst>
          </p:cNvPr>
          <p:cNvSpPr/>
          <p:nvPr/>
        </p:nvSpPr>
        <p:spPr>
          <a:xfrm>
            <a:off x="2320818" y="2506298"/>
            <a:ext cx="1563329" cy="298437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Visual Azure Studio</a:t>
            </a:r>
          </a:p>
        </p:txBody>
      </p:sp>
      <p:sp>
        <p:nvSpPr>
          <p:cNvPr id="6" name="Rectangle: Folded Corner 10">
            <a:extLst>
              <a:ext uri="{FF2B5EF4-FFF2-40B4-BE49-F238E27FC236}">
                <a16:creationId xmlns:a16="http://schemas.microsoft.com/office/drawing/2014/main" id="{3F26C10B-B31C-C441-9526-A22B31D39F93}"/>
              </a:ext>
            </a:extLst>
          </p:cNvPr>
          <p:cNvSpPr/>
          <p:nvPr/>
        </p:nvSpPr>
        <p:spPr>
          <a:xfrm>
            <a:off x="4889552" y="3542778"/>
            <a:ext cx="780571" cy="894737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YAML</a:t>
            </a:r>
          </a:p>
        </p:txBody>
      </p:sp>
      <p:sp>
        <p:nvSpPr>
          <p:cNvPr id="7" name="Rectangle: Folded Corner 12">
            <a:extLst>
              <a:ext uri="{FF2B5EF4-FFF2-40B4-BE49-F238E27FC236}">
                <a16:creationId xmlns:a16="http://schemas.microsoft.com/office/drawing/2014/main" id="{B7EC1EA4-9A45-3947-B62C-CAFC1E33E146}"/>
              </a:ext>
            </a:extLst>
          </p:cNvPr>
          <p:cNvSpPr/>
          <p:nvPr/>
        </p:nvSpPr>
        <p:spPr>
          <a:xfrm>
            <a:off x="4893374" y="2506298"/>
            <a:ext cx="776750" cy="89473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ARM</a:t>
            </a:r>
          </a:p>
        </p:txBody>
      </p:sp>
      <p:sp>
        <p:nvSpPr>
          <p:cNvPr id="8" name="Rectangle: Folded Corner 13">
            <a:extLst>
              <a:ext uri="{FF2B5EF4-FFF2-40B4-BE49-F238E27FC236}">
                <a16:creationId xmlns:a16="http://schemas.microsoft.com/office/drawing/2014/main" id="{86BAD904-82DB-BC4C-AB97-B81F46DB6048}"/>
              </a:ext>
            </a:extLst>
          </p:cNvPr>
          <p:cNvSpPr/>
          <p:nvPr/>
        </p:nvSpPr>
        <p:spPr>
          <a:xfrm>
            <a:off x="6186312" y="2506298"/>
            <a:ext cx="1059330" cy="89473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Terraform</a:t>
            </a:r>
          </a:p>
        </p:txBody>
      </p:sp>
      <p:sp>
        <p:nvSpPr>
          <p:cNvPr id="9" name="Rectangle: Folded Corner 14">
            <a:extLst>
              <a:ext uri="{FF2B5EF4-FFF2-40B4-BE49-F238E27FC236}">
                <a16:creationId xmlns:a16="http://schemas.microsoft.com/office/drawing/2014/main" id="{3483A522-8CBA-7743-B55F-16E7AC9F45B6}"/>
              </a:ext>
            </a:extLst>
          </p:cNvPr>
          <p:cNvSpPr/>
          <p:nvPr/>
        </p:nvSpPr>
        <p:spPr>
          <a:xfrm>
            <a:off x="4873711" y="4574136"/>
            <a:ext cx="796413" cy="89473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.ps1</a:t>
            </a:r>
          </a:p>
        </p:txBody>
      </p:sp>
      <p:sp>
        <p:nvSpPr>
          <p:cNvPr id="10" name="Rectangle: Folded Corner 15">
            <a:extLst>
              <a:ext uri="{FF2B5EF4-FFF2-40B4-BE49-F238E27FC236}">
                <a16:creationId xmlns:a16="http://schemas.microsoft.com/office/drawing/2014/main" id="{3066B9AC-6D37-D44D-B6F0-861C83F87821}"/>
              </a:ext>
            </a:extLst>
          </p:cNvPr>
          <p:cNvSpPr/>
          <p:nvPr/>
        </p:nvSpPr>
        <p:spPr>
          <a:xfrm>
            <a:off x="6195955" y="4595941"/>
            <a:ext cx="796413" cy="89473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</a:t>
            </a:r>
            <a:r>
              <a:rPr lang="en-US" sz="1400" dirty="0" err="1">
                <a:solidFill>
                  <a:schemeClr val="tx1"/>
                </a:solidFill>
              </a:rPr>
              <a:t>sh</a:t>
            </a: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768095-1DF4-AE44-956D-F0F7CAEB969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56018" y="4754222"/>
            <a:ext cx="1037679" cy="2034665"/>
          </a:xfrm>
          <a:prstGeom prst="rect">
            <a:avLst/>
          </a:prstGeom>
          <a:noFill/>
        </p:spPr>
      </p:pic>
      <p:sp>
        <p:nvSpPr>
          <p:cNvPr id="12" name="Cloud 11">
            <a:extLst>
              <a:ext uri="{FF2B5EF4-FFF2-40B4-BE49-F238E27FC236}">
                <a16:creationId xmlns:a16="http://schemas.microsoft.com/office/drawing/2014/main" id="{377F0401-9F48-F74E-A53A-85434873EE2D}"/>
              </a:ext>
            </a:extLst>
          </p:cNvPr>
          <p:cNvSpPr/>
          <p:nvPr/>
        </p:nvSpPr>
        <p:spPr>
          <a:xfrm>
            <a:off x="8155858" y="2816588"/>
            <a:ext cx="3796149" cy="2585884"/>
          </a:xfrm>
          <a:prstGeom prst="cloud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8">
            <a:extLst>
              <a:ext uri="{FF2B5EF4-FFF2-40B4-BE49-F238E27FC236}">
                <a16:creationId xmlns:a16="http://schemas.microsoft.com/office/drawing/2014/main" id="{54DB675B-DCBA-5B43-8E98-1B2B256E7E00}"/>
              </a:ext>
            </a:extLst>
          </p:cNvPr>
          <p:cNvSpPr/>
          <p:nvPr/>
        </p:nvSpPr>
        <p:spPr>
          <a:xfrm rot="18948882">
            <a:off x="1303100" y="5156367"/>
            <a:ext cx="997579" cy="363795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DBF931-E4A9-5A47-B50B-33751C742486}"/>
              </a:ext>
            </a:extLst>
          </p:cNvPr>
          <p:cNvSpPr txBox="1"/>
          <p:nvPr/>
        </p:nvSpPr>
        <p:spPr>
          <a:xfrm>
            <a:off x="8413013" y="6067284"/>
            <a:ext cx="1509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Resources created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D4BF10-2CD7-AF4C-98BF-D695FA52996D}"/>
              </a:ext>
            </a:extLst>
          </p:cNvPr>
          <p:cNvSpPr txBox="1"/>
          <p:nvPr/>
        </p:nvSpPr>
        <p:spPr>
          <a:xfrm>
            <a:off x="5723239" y="2746308"/>
            <a:ext cx="403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35EBE1-854A-3F43-A57F-07248DF21F89}"/>
              </a:ext>
            </a:extLst>
          </p:cNvPr>
          <p:cNvSpPr txBox="1"/>
          <p:nvPr/>
        </p:nvSpPr>
        <p:spPr>
          <a:xfrm>
            <a:off x="5731266" y="4852227"/>
            <a:ext cx="403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or</a:t>
            </a:r>
          </a:p>
        </p:txBody>
      </p:sp>
      <p:sp>
        <p:nvSpPr>
          <p:cNvPr id="17" name="Arrow: Bent-Up 35">
            <a:extLst>
              <a:ext uri="{FF2B5EF4-FFF2-40B4-BE49-F238E27FC236}">
                <a16:creationId xmlns:a16="http://schemas.microsoft.com/office/drawing/2014/main" id="{F65F4871-E22D-414A-BD7B-363A654C8748}"/>
              </a:ext>
            </a:extLst>
          </p:cNvPr>
          <p:cNvSpPr/>
          <p:nvPr/>
        </p:nvSpPr>
        <p:spPr>
          <a:xfrm rot="5400000">
            <a:off x="5976595" y="5205778"/>
            <a:ext cx="791592" cy="1059329"/>
          </a:xfrm>
          <a:prstGeom prst="bentUpArrow">
            <a:avLst>
              <a:gd name="adj1" fmla="val 18985"/>
              <a:gd name="adj2" fmla="val 25000"/>
              <a:gd name="adj3" fmla="val 250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Bent-Up 36">
            <a:extLst>
              <a:ext uri="{FF2B5EF4-FFF2-40B4-BE49-F238E27FC236}">
                <a16:creationId xmlns:a16="http://schemas.microsoft.com/office/drawing/2014/main" id="{24C9C296-71F3-7340-B196-A59C5DDCB1EC}"/>
              </a:ext>
            </a:extLst>
          </p:cNvPr>
          <p:cNvSpPr/>
          <p:nvPr/>
        </p:nvSpPr>
        <p:spPr>
          <a:xfrm>
            <a:off x="8710861" y="5339646"/>
            <a:ext cx="1037680" cy="673560"/>
          </a:xfrm>
          <a:prstGeom prst="bentUpArrow">
            <a:avLst>
              <a:gd name="adj1" fmla="val 18985"/>
              <a:gd name="adj2" fmla="val 25000"/>
              <a:gd name="adj3" fmla="val 250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C4FDCA-0629-9742-9334-96201C80C59E}"/>
              </a:ext>
            </a:extLst>
          </p:cNvPr>
          <p:cNvSpPr txBox="1"/>
          <p:nvPr/>
        </p:nvSpPr>
        <p:spPr>
          <a:xfrm>
            <a:off x="5709271" y="6059767"/>
            <a:ext cx="1037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Execute script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241060-64BA-BD40-9BB6-E80C989E2B28}"/>
              </a:ext>
            </a:extLst>
          </p:cNvPr>
          <p:cNvSpPr txBox="1"/>
          <p:nvPr/>
        </p:nvSpPr>
        <p:spPr>
          <a:xfrm rot="18947187">
            <a:off x="905600" y="4634405"/>
            <a:ext cx="1355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Create  schematic</a:t>
            </a:r>
          </a:p>
        </p:txBody>
      </p:sp>
      <p:pic>
        <p:nvPicPr>
          <p:cNvPr id="21" name="Picture 2" descr="See the source image">
            <a:extLst>
              <a:ext uri="{FF2B5EF4-FFF2-40B4-BE49-F238E27FC236}">
                <a16:creationId xmlns:a16="http://schemas.microsoft.com/office/drawing/2014/main" id="{12318DF1-39C1-254D-A576-599A39C77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846" y="3497017"/>
            <a:ext cx="2809329" cy="812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rrow: Right 18">
            <a:extLst>
              <a:ext uri="{FF2B5EF4-FFF2-40B4-BE49-F238E27FC236}">
                <a16:creationId xmlns:a16="http://schemas.microsoft.com/office/drawing/2014/main" id="{452A0701-3423-6D4C-911B-D802AB4E9235}"/>
              </a:ext>
            </a:extLst>
          </p:cNvPr>
          <p:cNvSpPr/>
          <p:nvPr/>
        </p:nvSpPr>
        <p:spPr>
          <a:xfrm>
            <a:off x="4020885" y="3825945"/>
            <a:ext cx="673149" cy="363795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18">
            <a:extLst>
              <a:ext uri="{FF2B5EF4-FFF2-40B4-BE49-F238E27FC236}">
                <a16:creationId xmlns:a16="http://schemas.microsoft.com/office/drawing/2014/main" id="{912551A8-FF4E-0542-BA24-042D530E5A41}"/>
              </a:ext>
            </a:extLst>
          </p:cNvPr>
          <p:cNvSpPr/>
          <p:nvPr/>
        </p:nvSpPr>
        <p:spPr>
          <a:xfrm>
            <a:off x="4024277" y="4814217"/>
            <a:ext cx="673149" cy="363795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4" descr="See the source image">
            <a:extLst>
              <a:ext uri="{FF2B5EF4-FFF2-40B4-BE49-F238E27FC236}">
                <a16:creationId xmlns:a16="http://schemas.microsoft.com/office/drawing/2014/main" id="{55D211AE-8BF3-2E46-BDC3-54A547200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948" y="3051409"/>
            <a:ext cx="403544" cy="25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See the source image">
            <a:extLst>
              <a:ext uri="{FF2B5EF4-FFF2-40B4-BE49-F238E27FC236}">
                <a16:creationId xmlns:a16="http://schemas.microsoft.com/office/drawing/2014/main" id="{E9F2A982-FED7-8643-8034-702BEAA46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174" y="3045188"/>
            <a:ext cx="403544" cy="25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 descr="See the source image">
            <a:extLst>
              <a:ext uri="{FF2B5EF4-FFF2-40B4-BE49-F238E27FC236}">
                <a16:creationId xmlns:a16="http://schemas.microsoft.com/office/drawing/2014/main" id="{224B843B-39D8-4F44-9863-A2AE6330E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249" y="4033774"/>
            <a:ext cx="360953" cy="360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0" descr="See the source image">
            <a:extLst>
              <a:ext uri="{FF2B5EF4-FFF2-40B4-BE49-F238E27FC236}">
                <a16:creationId xmlns:a16="http://schemas.microsoft.com/office/drawing/2014/main" id="{0BE62EBF-5CE4-B048-BF60-9787E9EC8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391" y="5113577"/>
            <a:ext cx="68758" cy="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2" descr="See the source image">
            <a:extLst>
              <a:ext uri="{FF2B5EF4-FFF2-40B4-BE49-F238E27FC236}">
                <a16:creationId xmlns:a16="http://schemas.microsoft.com/office/drawing/2014/main" id="{EB32611F-2588-3A43-A33D-45E727B82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391" y="5113577"/>
            <a:ext cx="305864" cy="30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2" descr="See the source image">
            <a:extLst>
              <a:ext uri="{FF2B5EF4-FFF2-40B4-BE49-F238E27FC236}">
                <a16:creationId xmlns:a16="http://schemas.microsoft.com/office/drawing/2014/main" id="{37083EC9-78E7-6043-B25A-7D5D578DB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229" y="5138045"/>
            <a:ext cx="305864" cy="30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: Folded Corner 12">
            <a:extLst>
              <a:ext uri="{FF2B5EF4-FFF2-40B4-BE49-F238E27FC236}">
                <a16:creationId xmlns:a16="http://schemas.microsoft.com/office/drawing/2014/main" id="{7A63816C-23AA-984C-9F8E-F34BC7153A05}"/>
              </a:ext>
            </a:extLst>
          </p:cNvPr>
          <p:cNvSpPr/>
          <p:nvPr/>
        </p:nvSpPr>
        <p:spPr>
          <a:xfrm>
            <a:off x="481259" y="2505855"/>
            <a:ext cx="796413" cy="894736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ARM</a:t>
            </a:r>
          </a:p>
        </p:txBody>
      </p:sp>
      <p:pic>
        <p:nvPicPr>
          <p:cNvPr id="32" name="Picture 4" descr="See the source image">
            <a:extLst>
              <a:ext uri="{FF2B5EF4-FFF2-40B4-BE49-F238E27FC236}">
                <a16:creationId xmlns:a16="http://schemas.microsoft.com/office/drawing/2014/main" id="{E2944553-3685-1248-8D31-42BBD2720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34" y="3050966"/>
            <a:ext cx="403544" cy="25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rrow: Right 18">
            <a:extLst>
              <a:ext uri="{FF2B5EF4-FFF2-40B4-BE49-F238E27FC236}">
                <a16:creationId xmlns:a16="http://schemas.microsoft.com/office/drawing/2014/main" id="{258FBB18-370D-5043-B31D-015E70B49BAA}"/>
              </a:ext>
            </a:extLst>
          </p:cNvPr>
          <p:cNvSpPr/>
          <p:nvPr/>
        </p:nvSpPr>
        <p:spPr>
          <a:xfrm rot="2595401">
            <a:off x="1278970" y="3094186"/>
            <a:ext cx="997579" cy="363795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8B25AB-5B34-7D4C-83B1-BFE5E7B83F77}"/>
              </a:ext>
            </a:extLst>
          </p:cNvPr>
          <p:cNvSpPr txBox="1"/>
          <p:nvPr/>
        </p:nvSpPr>
        <p:spPr>
          <a:xfrm rot="2636400">
            <a:off x="1397848" y="2871481"/>
            <a:ext cx="1037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Import</a:t>
            </a:r>
          </a:p>
        </p:txBody>
      </p:sp>
      <p:sp>
        <p:nvSpPr>
          <p:cNvPr id="35" name="Arrow: Right 18">
            <a:extLst>
              <a:ext uri="{FF2B5EF4-FFF2-40B4-BE49-F238E27FC236}">
                <a16:creationId xmlns:a16="http://schemas.microsoft.com/office/drawing/2014/main" id="{100FB88C-EE8E-4146-847F-7A3596ADD015}"/>
              </a:ext>
            </a:extLst>
          </p:cNvPr>
          <p:cNvSpPr/>
          <p:nvPr/>
        </p:nvSpPr>
        <p:spPr>
          <a:xfrm>
            <a:off x="4025737" y="2746308"/>
            <a:ext cx="673149" cy="363795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01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4B54-82D1-3C49-BF66-D8C3D6FC1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353875" cy="706964"/>
          </a:xfrm>
        </p:spPr>
        <p:txBody>
          <a:bodyPr/>
          <a:lstStyle/>
          <a:p>
            <a:r>
              <a:rPr lang="en-US" dirty="0"/>
              <a:t>Visual Azure Studio – Hackathon 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F73DC-5804-A347-9FA6-50E4EC5AC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3429000"/>
            <a:ext cx="8825659" cy="25908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58889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21F5-00DB-0F47-8C33-BCFCFEDE8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39B3-05C2-E643-A92A-2F11E2BF3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 more time in a full, modern, and robust application</a:t>
            </a:r>
          </a:p>
          <a:p>
            <a:r>
              <a:rPr lang="en-US" dirty="0"/>
              <a:t>Build Visual Azure Studio using the electron application framework, this ensures…</a:t>
            </a:r>
          </a:p>
          <a:p>
            <a:r>
              <a:rPr lang="en-US" dirty="0"/>
              <a:t>Multi-platform: Windows, Linux, and Mac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751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138</TotalTime>
  <Words>321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Visual                    Studio</vt:lpstr>
      <vt:lpstr>Cloud Computing – The Good</vt:lpstr>
      <vt:lpstr>Cloud Computing – The Bad</vt:lpstr>
      <vt:lpstr>Cloud Computing – The Ugly</vt:lpstr>
      <vt:lpstr>Microsoft’s Mission &amp; Azure</vt:lpstr>
      <vt:lpstr>The Solution?</vt:lpstr>
      <vt:lpstr>Visual Azure Studio - Workflow</vt:lpstr>
      <vt:lpstr>Visual Azure Studio – Hackathon Preview</vt:lpstr>
      <vt:lpstr>Going Forward…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Azure Studio</dc:title>
  <dc:creator>Will Mortl</dc:creator>
  <cp:lastModifiedBy>Will Mortl</cp:lastModifiedBy>
  <cp:revision>25</cp:revision>
  <dcterms:created xsi:type="dcterms:W3CDTF">2019-07-23T17:17:13Z</dcterms:created>
  <dcterms:modified xsi:type="dcterms:W3CDTF">2019-07-25T04:09:57Z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2019-07-23T17:17:14Z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c3dcb164-3e75-4c79-8931-00002a93194e</vt:lpwstr>
  </property>
  <property fmtid="{D5CDD505-2E9C-101B-9397-08002B2CF9AE}" pid="8" name="MSIP_Label_f42aa342-8706-4288-bd11-ebb85995028c_ContentBits">
    <vt:lpwstr>0</vt:lpwstr>
  </property>
</Properties>
</file>